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heme/themeOverride1.xml" ContentType="application/vnd.openxmlformats-officedocument.themeOverride+xml"/>
  <Override PartName="/ppt/charts/chart8.xml" ContentType="application/vnd.openxmlformats-officedocument.drawingml.chart+xml"/>
  <Override PartName="/ppt/charts/chart9.xml" ContentType="application/vnd.openxmlformats-officedocument.drawingml.chart+xml"/>
  <Override PartName="/ppt/notesSlides/notesSlide7.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92" r:id="rId2"/>
    <p:sldId id="342" r:id="rId3"/>
    <p:sldId id="325" r:id="rId4"/>
    <p:sldId id="343" r:id="rId5"/>
    <p:sldId id="344" r:id="rId6"/>
    <p:sldId id="345" r:id="rId7"/>
    <p:sldId id="346" r:id="rId8"/>
    <p:sldId id="347" r:id="rId9"/>
    <p:sldId id="348" r:id="rId10"/>
    <p:sldId id="349" r:id="rId11"/>
    <p:sldId id="350" r:id="rId12"/>
    <p:sldId id="351" r:id="rId13"/>
    <p:sldId id="352" r:id="rId14"/>
    <p:sldId id="353" r:id="rId15"/>
    <p:sldId id="354" r:id="rId16"/>
    <p:sldId id="258" r:id="rId17"/>
    <p:sldId id="332" r:id="rId18"/>
    <p:sldId id="333" r:id="rId19"/>
    <p:sldId id="291" r:id="rId20"/>
    <p:sldId id="355" r:id="rId21"/>
    <p:sldId id="357" r:id="rId22"/>
    <p:sldId id="356" r:id="rId23"/>
    <p:sldId id="286" r:id="rId24"/>
    <p:sldId id="295" r:id="rId25"/>
    <p:sldId id="306" r:id="rId26"/>
    <p:sldId id="294" r:id="rId27"/>
    <p:sldId id="308" r:id="rId28"/>
    <p:sldId id="302" r:id="rId29"/>
    <p:sldId id="307" r:id="rId30"/>
    <p:sldId id="296" r:id="rId31"/>
    <p:sldId id="320" r:id="rId32"/>
    <p:sldId id="323" r:id="rId33"/>
    <p:sldId id="322" r:id="rId34"/>
    <p:sldId id="324" r:id="rId35"/>
    <p:sldId id="321" r:id="rId36"/>
    <p:sldId id="309" r:id="rId37"/>
    <p:sldId id="297" r:id="rId38"/>
    <p:sldId id="315" r:id="rId39"/>
    <p:sldId id="310" r:id="rId40"/>
    <p:sldId id="319" r:id="rId41"/>
    <p:sldId id="336" r:id="rId42"/>
    <p:sldId id="337" r:id="rId43"/>
    <p:sldId id="317" r:id="rId44"/>
    <p:sldId id="314" r:id="rId45"/>
    <p:sldId id="341" r:id="rId46"/>
    <p:sldId id="338" r:id="rId47"/>
    <p:sldId id="339" r:id="rId48"/>
    <p:sldId id="335" r:id="rId49"/>
    <p:sldId id="316" r:id="rId50"/>
    <p:sldId id="313" r:id="rId51"/>
    <p:sldId id="334" r:id="rId52"/>
    <p:sldId id="311" r:id="rId53"/>
    <p:sldId id="265" r:id="rId54"/>
    <p:sldId id="274" r:id="rId55"/>
    <p:sldId id="270" r:id="rId56"/>
    <p:sldId id="272" r:id="rId57"/>
    <p:sldId id="275" r:id="rId58"/>
    <p:sldId id="276" r:id="rId59"/>
    <p:sldId id="277" r:id="rId60"/>
    <p:sldId id="278" r:id="rId61"/>
    <p:sldId id="279" r:id="rId62"/>
    <p:sldId id="280" r:id="rId63"/>
    <p:sldId id="281" r:id="rId64"/>
    <p:sldId id="288" r:id="rId65"/>
    <p:sldId id="261" r:id="rId66"/>
    <p:sldId id="262" r:id="rId67"/>
    <p:sldId id="263" r:id="rId68"/>
    <p:sldId id="264" r:id="rId69"/>
    <p:sldId id="282" r:id="rId70"/>
    <p:sldId id="283" r:id="rId71"/>
    <p:sldId id="284" r:id="rId72"/>
    <p:sldId id="285" r:id="rId73"/>
    <p:sldId id="287" r:id="rId74"/>
    <p:sldId id="293"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7F79"/>
    <a:srgbClr val="6CC047"/>
    <a:srgbClr val="EEECE1"/>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5" autoAdjust="0"/>
    <p:restoredTop sz="96226" autoAdjust="0"/>
  </p:normalViewPr>
  <p:slideViewPr>
    <p:cSldViewPr>
      <p:cViewPr varScale="1">
        <p:scale>
          <a:sx n="59" d="100"/>
          <a:sy n="59" d="100"/>
        </p:scale>
        <p:origin x="42" y="1056"/>
      </p:cViewPr>
      <p:guideLst>
        <p:guide orient="horz" pos="3566"/>
        <p:guide pos="57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image" Target="../media/image39.png"/><Relationship Id="rId1" Type="http://schemas.openxmlformats.org/officeDocument/2006/relationships/image" Target="../media/image38.png"/></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37.png"/><Relationship Id="rId1" Type="http://schemas.openxmlformats.org/officeDocument/2006/relationships/themeOverride" Target="../theme/themeOverride1.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4</a:t>
            </a:fld>
            <a:endParaRPr lang="zh-CN" altLang="en-US"/>
          </a:p>
        </p:txBody>
      </p:sp>
    </p:spTree>
    <p:extLst>
      <p:ext uri="{BB962C8B-B14F-4D97-AF65-F5344CB8AC3E}">
        <p14:creationId xmlns:p14="http://schemas.microsoft.com/office/powerpoint/2010/main" val="424497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5</a:t>
            </a:fld>
            <a:endParaRPr lang="zh-CN" altLang="en-US"/>
          </a:p>
        </p:txBody>
      </p:sp>
    </p:spTree>
    <p:extLst>
      <p:ext uri="{BB962C8B-B14F-4D97-AF65-F5344CB8AC3E}">
        <p14:creationId xmlns:p14="http://schemas.microsoft.com/office/powerpoint/2010/main" val="90005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6</a:t>
            </a:fld>
            <a:endParaRPr lang="zh-CN" altLang="en-US"/>
          </a:p>
        </p:txBody>
      </p:sp>
    </p:spTree>
    <p:extLst>
      <p:ext uri="{BB962C8B-B14F-4D97-AF65-F5344CB8AC3E}">
        <p14:creationId xmlns:p14="http://schemas.microsoft.com/office/powerpoint/2010/main" val="246063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18</a:t>
            </a:fld>
            <a:endParaRPr lang="zh-CN" altLang="en-US"/>
          </a:p>
        </p:txBody>
      </p:sp>
    </p:spTree>
    <p:extLst>
      <p:ext uri="{BB962C8B-B14F-4D97-AF65-F5344CB8AC3E}">
        <p14:creationId xmlns:p14="http://schemas.microsoft.com/office/powerpoint/2010/main" val="55738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23</a:t>
            </a:fld>
            <a:endParaRPr lang="zh-CN" altLang="en-US"/>
          </a:p>
        </p:txBody>
      </p:sp>
    </p:spTree>
    <p:extLst>
      <p:ext uri="{BB962C8B-B14F-4D97-AF65-F5344CB8AC3E}">
        <p14:creationId xmlns:p14="http://schemas.microsoft.com/office/powerpoint/2010/main" val="182089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55</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66</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2017/2/2</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2017/2/2</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2017/2/2</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 Id="rId5" Type="http://schemas.openxmlformats.org/officeDocument/2006/relationships/chart" Target="../charts/chart6.xml"/><Relationship Id="rId4" Type="http://schemas.openxmlformats.org/officeDocument/2006/relationships/chart" Target="../charts/chart5.xml"/></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6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第三季 </a:t>
            </a:r>
            <a:r>
              <a:rPr lang="en-US" altLang="zh-CN" sz="2400" dirty="0" err="1">
                <a:solidFill>
                  <a:srgbClr val="1C2B38"/>
                </a:solidFill>
                <a:latin typeface="微软雅黑" panose="020B0503020204020204" pitchFamily="34" charset="-122"/>
                <a:ea typeface="微软雅黑" panose="020B0503020204020204" pitchFamily="34" charset="-122"/>
              </a:rPr>
              <a:t>Git</a:t>
            </a:r>
            <a:r>
              <a:rPr lang="en-US" altLang="zh-CN" sz="2400" dirty="0">
                <a:solidFill>
                  <a:srgbClr val="1C2B38"/>
                </a:solidFill>
                <a:latin typeface="微软雅黑" panose="020B0503020204020204" pitchFamily="34" charset="-122"/>
                <a:ea typeface="微软雅黑" panose="020B0503020204020204" pitchFamily="34" charset="-122"/>
              </a:rPr>
              <a:t> </a:t>
            </a:r>
            <a:r>
              <a:rPr lang="zh-CN" altLang="en-US" sz="2400" dirty="0">
                <a:solidFill>
                  <a:srgbClr val="1C2B38"/>
                </a:solidFill>
                <a:latin typeface="微软雅黑" panose="020B0503020204020204" pitchFamily="34" charset="-122"/>
                <a:ea typeface="微软雅黑" panose="020B0503020204020204" pitchFamily="34" charset="-122"/>
              </a:rPr>
              <a:t>进阶</a:t>
            </a:r>
          </a:p>
        </p:txBody>
      </p:sp>
    </p:spTree>
    <p:extLst>
      <p:ext uri="{BB962C8B-B14F-4D97-AF65-F5344CB8AC3E}">
        <p14:creationId xmlns:p14="http://schemas.microsoft.com/office/powerpoint/2010/main" val="205951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10</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存储方式</a:t>
            </a:r>
          </a:p>
        </p:txBody>
      </p:sp>
      <p:pic>
        <p:nvPicPr>
          <p:cNvPr id="15362" name="Picture 2" descr="存储每个文件与初始版本的差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700808"/>
            <a:ext cx="10186272" cy="39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25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11</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存储方式</a:t>
            </a:r>
          </a:p>
        </p:txBody>
      </p:sp>
      <p:pic>
        <p:nvPicPr>
          <p:cNvPr id="14338" name="Picture 2" descr="Git 存储项目随时间改变的快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23" y="1700808"/>
            <a:ext cx="10373283" cy="396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7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12</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三个区域</a:t>
            </a:r>
          </a:p>
        </p:txBody>
      </p:sp>
      <p:pic>
        <p:nvPicPr>
          <p:cNvPr id="13314" name="Picture 2" descr="工作目录、暂存区域以及 Git 仓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340768"/>
            <a:ext cx="8806649" cy="485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17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13</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四种状态</a:t>
            </a:r>
          </a:p>
        </p:txBody>
      </p:sp>
      <p:pic>
        <p:nvPicPr>
          <p:cNvPr id="12290" name="Picture 2" descr="Git 下文件生命周期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86" y="1776685"/>
            <a:ext cx="9410641" cy="388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70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14</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分布版本控制</a:t>
            </a:r>
          </a:p>
        </p:txBody>
      </p:sp>
      <p:pic>
        <p:nvPicPr>
          <p:cNvPr id="8196" name="Picture 4" descr="分布式版本控制图解"/>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808" y="745537"/>
            <a:ext cx="4664050" cy="558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690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15</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分布版本控制</a:t>
            </a:r>
          </a:p>
        </p:txBody>
      </p:sp>
      <p:pic>
        <p:nvPicPr>
          <p:cNvPr id="8196" name="Picture 4" descr="分布式版本控制图解"/>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808" y="745537"/>
            <a:ext cx="4664050" cy="558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0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096000" y="2564904"/>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797068" y="2564904"/>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38" name="TextBox 137"/>
          <p:cNvSpPr txBox="1"/>
          <p:nvPr/>
        </p:nvSpPr>
        <p:spPr>
          <a:xfrm>
            <a:off x="6450603" y="2628848"/>
            <a:ext cx="114826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28423" y="2624189"/>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8" y="691542"/>
              <a:ext cx="2889206" cy="807913"/>
            </a:xfrm>
            <a:prstGeom prst="rect">
              <a:avLst/>
            </a:prstGeom>
            <a:noFill/>
          </p:spPr>
          <p:txBody>
            <a:bodyPr wrap="square" rtlCol="0">
              <a:spAutoFit/>
            </a:bodyPr>
            <a:lstStyle/>
            <a:p>
              <a:pPr algn="ctr"/>
              <a:r>
                <a:rPr lang="zh-CN" altLang="en-US" sz="6400" b="1">
                  <a:solidFill>
                    <a:srgbClr val="1C2B38"/>
                  </a:solidFill>
                  <a:latin typeface="+mj-lt"/>
                  <a:ea typeface="微软雅黑" panose="020B0503020204020204" pitchFamily="34" charset="-122"/>
                </a:rPr>
                <a:t>内容安排</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44" name="矩形 43"/>
          <p:cNvSpPr/>
          <p:nvPr/>
        </p:nvSpPr>
        <p:spPr>
          <a:xfrm>
            <a:off x="1668968" y="2820102"/>
            <a:ext cx="2149948"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Github</a:t>
            </a:r>
            <a:r>
              <a:rPr lang="en-US" altLang="zh-CN" sz="3200" dirty="0">
                <a:solidFill>
                  <a:schemeClr val="bg1"/>
                </a:solidFill>
                <a:ea typeface="微软雅黑" panose="020B0503020204020204" pitchFamily="34" charset="-122"/>
              </a:rPr>
              <a:t> </a:t>
            </a:r>
            <a:r>
              <a:rPr lang="en-US" altLang="zh-CN" sz="3200" dirty="0">
                <a:solidFill>
                  <a:schemeClr val="bg1"/>
                </a:solidFill>
                <a:latin typeface="微软雅黑" panose="020B0503020204020204" pitchFamily="34" charset="-122"/>
                <a:ea typeface="微软雅黑" panose="020B0503020204020204" pitchFamily="34" charset="-122"/>
              </a:rPr>
              <a:t>GUI</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8493313" y="2820102"/>
            <a:ext cx="1693092" cy="584775"/>
          </a:xfrm>
          <a:prstGeom prst="rect">
            <a:avLst/>
          </a:prstGeom>
        </p:spPr>
        <p:txBody>
          <a:bodyPr wrap="none">
            <a:spAutoFit/>
          </a:bodyPr>
          <a:lstStyle/>
          <a:p>
            <a:pPr algn="ctr"/>
            <a:r>
              <a:rPr lang="en-US" altLang="zh-CN" sz="3200" dirty="0" err="1">
                <a:solidFill>
                  <a:schemeClr val="bg1"/>
                </a:solidFill>
                <a:latin typeface="微软雅黑" panose="020B0503020204020204" pitchFamily="34" charset="-122"/>
                <a:ea typeface="微软雅黑" panose="020B0503020204020204" pitchFamily="34" charset="-122"/>
              </a:rPr>
              <a:t>Git</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配置</a:t>
            </a:r>
          </a:p>
        </p:txBody>
      </p:sp>
      <p:grpSp>
        <p:nvGrpSpPr>
          <p:cNvPr id="40" name="组合 39"/>
          <p:cNvGrpSpPr/>
          <p:nvPr/>
        </p:nvGrpSpPr>
        <p:grpSpPr>
          <a:xfrm flipH="1">
            <a:off x="6096000" y="5350276"/>
            <a:ext cx="5202981" cy="1144365"/>
            <a:chOff x="258284" y="2211771"/>
            <a:chExt cx="3902236" cy="858274"/>
          </a:xfrm>
          <a:solidFill>
            <a:srgbClr val="FFC543"/>
          </a:solidFill>
        </p:grpSpPr>
        <p:sp>
          <p:nvSpPr>
            <p:cNvPr id="41" name="圆角矩形 40"/>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2" name="等腰三角形 41"/>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3" name="组合 42"/>
          <p:cNvGrpSpPr/>
          <p:nvPr/>
        </p:nvGrpSpPr>
        <p:grpSpPr>
          <a:xfrm flipH="1">
            <a:off x="6096000" y="3952661"/>
            <a:ext cx="5202981" cy="1144365"/>
            <a:chOff x="258284" y="2184339"/>
            <a:chExt cx="3902236" cy="858274"/>
          </a:xfrm>
          <a:solidFill>
            <a:srgbClr val="1C2B38"/>
          </a:solidFill>
        </p:grpSpPr>
        <p:sp>
          <p:nvSpPr>
            <p:cNvPr id="56" name="圆角矩形 55"/>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7" name="等腰三角形 56"/>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8" name="组合 57"/>
          <p:cNvGrpSpPr/>
          <p:nvPr/>
        </p:nvGrpSpPr>
        <p:grpSpPr>
          <a:xfrm>
            <a:off x="797068" y="5350276"/>
            <a:ext cx="5202981" cy="1144365"/>
            <a:chOff x="258284" y="2184339"/>
            <a:chExt cx="3902236" cy="858274"/>
          </a:xfrm>
          <a:solidFill>
            <a:srgbClr val="464F5A"/>
          </a:solidFill>
        </p:grpSpPr>
        <p:sp>
          <p:nvSpPr>
            <p:cNvPr id="59" name="圆角矩形 58"/>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0" name="等腰三角形 59"/>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1" name="组合 60"/>
          <p:cNvGrpSpPr/>
          <p:nvPr/>
        </p:nvGrpSpPr>
        <p:grpSpPr>
          <a:xfrm>
            <a:off x="797068" y="3952661"/>
            <a:ext cx="5202981" cy="1144365"/>
            <a:chOff x="258284" y="2184339"/>
            <a:chExt cx="3902236" cy="858274"/>
          </a:xfrm>
        </p:grpSpPr>
        <p:sp>
          <p:nvSpPr>
            <p:cNvPr id="62" name="圆角矩形 61"/>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3" name="等腰三角形 62"/>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4" name="Line 21"/>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5" name="Line 22"/>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6" name="TextBox 2067"/>
          <p:cNvSpPr txBox="1"/>
          <p:nvPr/>
        </p:nvSpPr>
        <p:spPr>
          <a:xfrm flipH="1">
            <a:off x="4526102" y="4012612"/>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7" name="TextBox 136"/>
          <p:cNvSpPr txBox="1"/>
          <p:nvPr/>
        </p:nvSpPr>
        <p:spPr>
          <a:xfrm>
            <a:off x="6449220" y="4012612"/>
            <a:ext cx="1148268"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8" name="TextBox 137"/>
          <p:cNvSpPr txBox="1"/>
          <p:nvPr/>
        </p:nvSpPr>
        <p:spPr>
          <a:xfrm>
            <a:off x="6450603" y="5414220"/>
            <a:ext cx="114826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9" name="TextBox 138"/>
          <p:cNvSpPr txBox="1"/>
          <p:nvPr/>
        </p:nvSpPr>
        <p:spPr>
          <a:xfrm>
            <a:off x="4528423" y="5409561"/>
            <a:ext cx="1121559" cy="995209"/>
          </a:xfrm>
          <a:prstGeom prst="rect">
            <a:avLst/>
          </a:prstGeom>
          <a:noFill/>
        </p:spPr>
        <p:txBody>
          <a:bodyPr wrap="square" rtlCol="0">
            <a:spAutoFit/>
          </a:bodyPr>
          <a:lstStyle/>
          <a:p>
            <a:pPr algn="ctr"/>
            <a:r>
              <a:rPr lang="en-US" altLang="zh-CN" sz="5867" b="1">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70" name="矩形 69"/>
          <p:cNvSpPr/>
          <p:nvPr/>
        </p:nvSpPr>
        <p:spPr>
          <a:xfrm>
            <a:off x="1538324" y="4221292"/>
            <a:ext cx="2411238"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基本操作</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1830871" y="5605474"/>
            <a:ext cx="1826141" cy="584775"/>
          </a:xfrm>
          <a:prstGeom prst="rect">
            <a:avLst/>
          </a:prstGeom>
        </p:spPr>
        <p:txBody>
          <a:bodyPr wrap="none">
            <a:spAutoFit/>
          </a:bodyPr>
          <a:lstStyle/>
          <a:p>
            <a:pPr algn="ctr"/>
            <a:r>
              <a:rPr lang="zh-CN" altLang="en-US" sz="3200" dirty="0">
                <a:solidFill>
                  <a:schemeClr val="bg1"/>
                </a:solidFill>
                <a:ea typeface="微软雅黑" panose="020B0503020204020204" pitchFamily="34" charset="-122"/>
              </a:rPr>
              <a:t>标签操作</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8426787" y="5605474"/>
            <a:ext cx="1826142" cy="584775"/>
          </a:xfrm>
          <a:prstGeom prst="rect">
            <a:avLst/>
          </a:prstGeom>
        </p:spPr>
        <p:txBody>
          <a:bodyPr wrap="none">
            <a:spAutoFit/>
          </a:bodyPr>
          <a:lstStyle/>
          <a:p>
            <a:pPr algn="ctr"/>
            <a:r>
              <a:rPr lang="zh-CN" altLang="en-US" sz="3200" dirty="0">
                <a:solidFill>
                  <a:schemeClr val="bg1"/>
                </a:solidFill>
                <a:ea typeface="微软雅黑" panose="020B0503020204020204" pitchFamily="34" charset="-122"/>
              </a:rPr>
              <a:t>分支操作</a:t>
            </a:r>
          </a:p>
        </p:txBody>
      </p:sp>
      <p:sp>
        <p:nvSpPr>
          <p:cNvPr id="73" name="矩形 72"/>
          <p:cNvSpPr/>
          <p:nvPr/>
        </p:nvSpPr>
        <p:spPr>
          <a:xfrm>
            <a:off x="8544610" y="4211930"/>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协议</a:t>
            </a:r>
          </a:p>
        </p:txBody>
      </p:sp>
    </p:spTree>
    <p:extLst>
      <p:ext uri="{BB962C8B-B14F-4D97-AF65-F5344CB8AC3E}">
        <p14:creationId xmlns:p14="http://schemas.microsoft.com/office/powerpoint/2010/main" val="3635060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 name="直接连接符 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课程资料</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1737307" y="5455826"/>
            <a:ext cx="8717386" cy="523220"/>
          </a:xfrm>
          <a:prstGeom prst="rect">
            <a:avLst/>
          </a:prstGeom>
        </p:spPr>
        <p:txBody>
          <a:bodyPr wrap="none">
            <a:spAutoFit/>
          </a:bodyPr>
          <a:lstStyle/>
          <a:p>
            <a:r>
              <a:rPr lang="zh-CN" altLang="en-US" sz="2800">
                <a:solidFill>
                  <a:srgbClr val="0070C0"/>
                </a:solidFill>
              </a:rPr>
              <a:t>https://github.com/wangding/courses/tree/master/github</a:t>
            </a:r>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1440" y="653032"/>
            <a:ext cx="4509120" cy="4509120"/>
          </a:xfrm>
          <a:prstGeom prst="rect">
            <a:avLst/>
          </a:prstGeom>
        </p:spPr>
      </p:pic>
    </p:spTree>
    <p:extLst>
      <p:ext uri="{BB962C8B-B14F-4D97-AF65-F5344CB8AC3E}">
        <p14:creationId xmlns:p14="http://schemas.microsoft.com/office/powerpoint/2010/main" val="28849799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18</a:t>
            </a:fld>
            <a:endParaRPr lang="zh-CN" altLang="en-US" dirty="0"/>
          </a:p>
        </p:txBody>
      </p:sp>
      <p:sp>
        <p:nvSpPr>
          <p:cNvPr id="184" name="矩形 183"/>
          <p:cNvSpPr/>
          <p:nvPr/>
        </p:nvSpPr>
        <p:spPr>
          <a:xfrm>
            <a:off x="717854" y="2764790"/>
            <a:ext cx="4231281" cy="2061846"/>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阅读维基百科的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词条；</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阅读百度百科的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词条；</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浏览课程资料页面；</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2035940" y="1642309"/>
            <a:ext cx="1603324"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了解 </a:t>
            </a:r>
            <a:r>
              <a:rPr lang="en-US" altLang="zh-CN" sz="3200" b="1" dirty="0" err="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9" name="图片 8"/>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064349" y="2765534"/>
            <a:ext cx="5410200" cy="2095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05940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13314"/>
          <a:stretch/>
        </p:blipFill>
        <p:spPr bwMode="auto">
          <a:xfrm>
            <a:off x="0" y="0"/>
            <a:ext cx="12192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178922" y="5575456"/>
            <a:ext cx="1834156" cy="748988"/>
          </a:xfrm>
          <a:prstGeom prst="rect">
            <a:avLst/>
          </a:prstGeom>
        </p:spPr>
        <p:txBody>
          <a:bodyPr wrap="none">
            <a:spAutoFit/>
          </a:bodyPr>
          <a:lstStyle/>
          <a:p>
            <a:pPr algn="ctr"/>
            <a:r>
              <a:rPr lang="en-US" altLang="zh-CN" sz="4267" b="1" dirty="0" err="1">
                <a:solidFill>
                  <a:srgbClr val="1C2B38"/>
                </a:solidFill>
                <a:latin typeface="+mj-lt"/>
                <a:ea typeface="Arial Unicode MS" pitchFamily="34" charset="-122"/>
                <a:cs typeface="Arial Unicode MS" pitchFamily="34" charset="-122"/>
              </a:rPr>
              <a:t>Git</a:t>
            </a:r>
            <a:r>
              <a:rPr lang="en-US" altLang="zh-CN" sz="4267" b="1" dirty="0">
                <a:solidFill>
                  <a:srgbClr val="1C2B38"/>
                </a:solidFill>
                <a:latin typeface="+mj-lt"/>
                <a:ea typeface="Arial Unicode MS" pitchFamily="34" charset="-122"/>
                <a:cs typeface="Arial Unicode MS" pitchFamily="34" charset="-122"/>
              </a:rPr>
              <a:t> GUI</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27249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62720" y="967653"/>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开源之旅第一季：启程</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8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3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 </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28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分钟</a:t>
            </a:r>
            <a:endParaRPr lang="zh-CN" altLang="en-US" sz="2800" dirty="0">
              <a:latin typeface="微软雅黑" panose="020B0503020204020204" pitchFamily="34" charset="-122"/>
              <a:ea typeface="微软雅黑" panose="020B0503020204020204" pitchFamily="34" charset="-122"/>
            </a:endParaRPr>
          </a:p>
        </p:txBody>
      </p:sp>
      <p:pic>
        <p:nvPicPr>
          <p:cNvPr id="7" name="Picture 4" descr="https://s1.51cto.com/images/201610/b169a87241609eb4ef13441faab4fb4455c7ac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085" y="829431"/>
            <a:ext cx="3079137" cy="230777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970633" y="829431"/>
            <a:ext cx="3097543" cy="2307772"/>
          </a:xfrm>
          <a:prstGeom prst="rect">
            <a:avLst/>
          </a:prstGeom>
          <a:ln>
            <a:solidFill>
              <a:schemeClr val="tx1"/>
            </a:solidFill>
          </a:ln>
        </p:spPr>
      </p:pic>
      <p:sp>
        <p:nvSpPr>
          <p:cNvPr id="10" name="文本框 9"/>
          <p:cNvSpPr txBox="1"/>
          <p:nvPr/>
        </p:nvSpPr>
        <p:spPr>
          <a:xfrm>
            <a:off x="4457268" y="3780400"/>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en-US" altLang="zh-CN" sz="2800" dirty="0" err="1">
                <a:latin typeface="微软雅黑" panose="020B0503020204020204" pitchFamily="34" charset="-122"/>
                <a:ea typeface="微软雅黑" panose="020B0503020204020204" pitchFamily="34" charset="-122"/>
              </a:rPr>
              <a:t>Github</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开源之旅第二季：</a:t>
            </a:r>
            <a:r>
              <a:rPr lang="en-US" altLang="zh-CN" sz="2800" dirty="0" err="1">
                <a:latin typeface="微软雅黑" panose="020B0503020204020204" pitchFamily="34" charset="-122"/>
                <a:ea typeface="微软雅黑" panose="020B0503020204020204" pitchFamily="34" charset="-122"/>
              </a:rPr>
              <a:t>MarkDown</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6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 </a:t>
            </a:r>
            <a:r>
              <a:rPr lang="en-US" altLang="zh-CN" sz="2000" dirty="0">
                <a:solidFill>
                  <a:prstClr val="white">
                    <a:lumMod val="50000"/>
                  </a:prstClr>
                </a:solidFill>
                <a:latin typeface="微软雅黑" panose="020B0503020204020204" pitchFamily="34" charset="-122"/>
                <a:ea typeface="微软雅黑" panose="020B0503020204020204" pitchFamily="34" charset="-122"/>
              </a:rPr>
              <a:t>57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分钟</a:t>
            </a:r>
            <a:endParaRPr lang="zh-CN" altLang="en-US" sz="2800" dirty="0">
              <a:latin typeface="微软雅黑" panose="020B0503020204020204" pitchFamily="34" charset="-122"/>
              <a:ea typeface="微软雅黑" panose="020B0503020204020204" pitchFamily="34" charset="-122"/>
            </a:endParaRPr>
          </a:p>
        </p:txBody>
      </p:sp>
      <p:pic>
        <p:nvPicPr>
          <p:cNvPr id="11" name="Picture 4" descr="https://s1.51cto.com/images/201610/b169a87241609eb4ef13441faab4fb4455c7ac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33" y="3642178"/>
            <a:ext cx="3079137" cy="230777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952152" y="3642178"/>
            <a:ext cx="3097618" cy="2312888"/>
          </a:xfrm>
          <a:prstGeom prst="rect">
            <a:avLst/>
          </a:prstGeom>
          <a:ln>
            <a:solidFill>
              <a:schemeClr val="tx1"/>
            </a:solidFill>
          </a:ln>
        </p:spPr>
      </p:pic>
    </p:spTree>
    <p:extLst>
      <p:ext uri="{BB962C8B-B14F-4D97-AF65-F5344CB8AC3E}">
        <p14:creationId xmlns:p14="http://schemas.microsoft.com/office/powerpoint/2010/main" val="20768320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20</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GUI</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8" name="Picture 2" descr="https://git-for-windows.github.io/img/gwindows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82" y="2344853"/>
            <a:ext cx="3095625"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git.wiki.kernel.org/images-git/2/24/Gitlogo.svg_from_msysGit.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7854" y="3892666"/>
            <a:ext cx="1283965" cy="248850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blog.sourcetreeapp.com/files/2014/09/SourceTreeNewIcon-300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087" y="34889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www.frank-rahn.de/wp-content/uploads/EGit-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341" y="3206394"/>
            <a:ext cx="41052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47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21</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GUI</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7" name="图片 6"/>
          <p:cNvPicPr>
            <a:picLocks noChangeAspect="1"/>
          </p:cNvPicPr>
          <p:nvPr/>
        </p:nvPicPr>
        <p:blipFill rotWithShape="1">
          <a:blip r:embed="rId2"/>
          <a:srcRect l="1064" r="1138" b="1502"/>
          <a:stretch/>
        </p:blipFill>
        <p:spPr>
          <a:xfrm>
            <a:off x="3215680" y="991616"/>
            <a:ext cx="6624735" cy="5400600"/>
          </a:xfrm>
          <a:prstGeom prst="rect">
            <a:avLst/>
          </a:prstGeom>
        </p:spPr>
      </p:pic>
    </p:spTree>
    <p:extLst>
      <p:ext uri="{BB962C8B-B14F-4D97-AF65-F5344CB8AC3E}">
        <p14:creationId xmlns:p14="http://schemas.microsoft.com/office/powerpoint/2010/main" val="230900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22</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en-US" altLang="zh-CN" sz="2667" b="1" dirty="0">
                <a:solidFill>
                  <a:srgbClr val="FC611F"/>
                </a:solidFill>
                <a:latin typeface="Arial Unicode MS" pitchFamily="34" charset="-122"/>
                <a:ea typeface="Arial Unicode MS" pitchFamily="34" charset="-122"/>
                <a:cs typeface="Arial Unicode MS" pitchFamily="34" charset="-122"/>
              </a:rPr>
              <a:t>Source Tree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2" name="图片 1"/>
          <p:cNvPicPr>
            <a:picLocks noChangeAspect="1"/>
          </p:cNvPicPr>
          <p:nvPr/>
        </p:nvPicPr>
        <p:blipFill rotWithShape="1">
          <a:blip r:embed="rId2"/>
          <a:srcRect l="766" r="768" b="1151"/>
          <a:stretch/>
        </p:blipFill>
        <p:spPr>
          <a:xfrm>
            <a:off x="2063551" y="1210117"/>
            <a:ext cx="6840761" cy="5243219"/>
          </a:xfrm>
          <a:prstGeom prst="rect">
            <a:avLst/>
          </a:prstGeom>
        </p:spPr>
      </p:pic>
    </p:spTree>
    <p:extLst>
      <p:ext uri="{BB962C8B-B14F-4D97-AF65-F5344CB8AC3E}">
        <p14:creationId xmlns:p14="http://schemas.microsoft.com/office/powerpoint/2010/main" val="568876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23</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图片 44"/>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6375" t="12201" r="25719" b="13251"/>
          <a:stretch/>
        </p:blipFill>
        <p:spPr>
          <a:xfrm>
            <a:off x="6456040" y="1747838"/>
            <a:ext cx="4320480" cy="4202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3757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rotWithShape="1">
          <a:blip r:embed="rId2">
            <a:extLst>
              <a:ext uri="{28A0092B-C50C-407E-A947-70E740481C1C}">
                <a14:useLocalDpi xmlns:a14="http://schemas.microsoft.com/office/drawing/2010/main" val="0"/>
              </a:ext>
            </a:extLst>
          </a:blip>
          <a:srcRect t="24749" b="-1"/>
          <a:stretch/>
        </p:blipFill>
        <p:spPr bwMode="auto">
          <a:xfrm>
            <a:off x="0" y="0"/>
            <a:ext cx="12192000" cy="51571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48" y="55754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a:solidFill>
                  <a:srgbClr val="1C2B38"/>
                </a:solidFill>
                <a:ea typeface="微软雅黑" panose="020B0503020204020204" pitchFamily="34" charset="-122"/>
              </a:rPr>
              <a:t>Follow</a:t>
            </a:r>
            <a:r>
              <a:rPr lang="zh-CN" altLang="en-US" sz="2133" dirty="0">
                <a:solidFill>
                  <a:srgbClr val="1C2B38"/>
                </a:solidFill>
                <a:ea typeface="微软雅黑" panose="020B0503020204020204" pitchFamily="34" charset="-122"/>
              </a:rPr>
              <a:t>（关注）王顶</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Star</a:t>
            </a:r>
            <a:r>
              <a:rPr lang="zh-CN" altLang="en-US" sz="2133" dirty="0">
                <a:solidFill>
                  <a:srgbClr val="1C2B38"/>
                </a:solidFill>
                <a:ea typeface="微软雅黑" panose="020B0503020204020204" pitchFamily="34" charset="-122"/>
              </a:rPr>
              <a:t>（收藏）</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项目</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Follow</a:t>
            </a:r>
            <a:r>
              <a:rPr lang="zh-CN" altLang="en-US" sz="2133" dirty="0">
                <a:solidFill>
                  <a:srgbClr val="1C2B38"/>
                </a:solidFill>
                <a:ea typeface="微软雅黑" panose="020B0503020204020204" pitchFamily="34" charset="-122"/>
              </a:rPr>
              <a:t>（关注）其他人</a:t>
            </a:r>
          </a:p>
          <a:p>
            <a:pPr marL="457200" indent="-457200" algn="just">
              <a:lnSpc>
                <a:spcPct val="150000"/>
              </a:lnSpc>
              <a:buAutoNum type="arabicPeriod"/>
            </a:pPr>
            <a:r>
              <a:rPr lang="en-US" altLang="zh-CN" sz="2133" dirty="0">
                <a:solidFill>
                  <a:srgbClr val="1C2B38"/>
                </a:solidFill>
                <a:ea typeface="微软雅黑" panose="020B0503020204020204" pitchFamily="34" charset="-122"/>
              </a:rPr>
              <a:t>Star</a:t>
            </a:r>
            <a:r>
              <a:rPr lang="zh-CN" altLang="en-US" sz="2133" dirty="0">
                <a:solidFill>
                  <a:srgbClr val="1C2B38"/>
                </a:solidFill>
                <a:ea typeface="微软雅黑" panose="020B0503020204020204" pitchFamily="34" charset="-122"/>
              </a:rPr>
              <a:t>（收藏）其他项目</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a:solidFill>
                  <a:srgbClr val="1C2B38"/>
                </a:solidFill>
                <a:ea typeface="微软雅黑" panose="020B0503020204020204" pitchFamily="34" charset="-122"/>
              </a:rPr>
              <a:t>Watch</a:t>
            </a:r>
            <a:r>
              <a:rPr lang="zh-CN" altLang="en-US" sz="2133" dirty="0">
                <a:solidFill>
                  <a:srgbClr val="1C2B38"/>
                </a:solidFill>
                <a:ea typeface="微软雅黑" panose="020B0503020204020204" pitchFamily="34" charset="-122"/>
              </a:rPr>
              <a:t>（关注）</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项目</a:t>
            </a: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a:solidFill>
                  <a:srgbClr val="1C2B38"/>
                </a:solidFill>
                <a:ea typeface="微软雅黑" panose="020B0503020204020204" pitchFamily="34" charset="-122"/>
              </a:rPr>
              <a:t>Github </a:t>
            </a:r>
            <a:r>
              <a:rPr lang="zh-CN" altLang="en-US" sz="3200" b="1">
                <a:solidFill>
                  <a:srgbClr val="1C2B38"/>
                </a:solidFill>
                <a:ea typeface="微软雅黑" panose="020B0503020204020204" pitchFamily="34" charset="-122"/>
              </a:rPr>
              <a:t>社交</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8" name="Picture 2" descr="https://enterprise.github.com/assets/aws/aws-animation-teaser-large-5ac827d7617d87a2c90d5094773516f2b882ab8abe654bbc30f4ba816bfba51c.jpg"/>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183"/>
          <a:stretch/>
        </p:blipFill>
        <p:spPr bwMode="auto">
          <a:xfrm>
            <a:off x="5951984" y="1985169"/>
            <a:ext cx="5518484" cy="30963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006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rotWithShape="1">
          <a:blip r:embed="rId2">
            <a:extLst>
              <a:ext uri="{28A0092B-C50C-407E-A947-70E740481C1C}">
                <a14:useLocalDpi xmlns:a14="http://schemas.microsoft.com/office/drawing/2010/main" val="0"/>
              </a:ext>
            </a:extLst>
          </a:blip>
          <a:srcRect t="6662" b="18101"/>
          <a:stretch/>
        </p:blipFill>
        <p:spPr bwMode="auto">
          <a:xfrm>
            <a:off x="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挖宝</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362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sp>
        <p:nvSpPr>
          <p:cNvPr id="184" name="矩形 183"/>
          <p:cNvSpPr/>
          <p:nvPr/>
        </p:nvSpPr>
        <p:spPr>
          <a:xfrm>
            <a:off x="717854" y="2764790"/>
            <a:ext cx="4231281" cy="156946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搜索活跃的大牛；</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查找感兴趣的项目；</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706522" y="1642309"/>
            <a:ext cx="2262158" cy="584775"/>
          </a:xfrm>
          <a:prstGeom prst="rect">
            <a:avLst/>
          </a:prstGeom>
          <a:noFill/>
        </p:spPr>
        <p:txBody>
          <a:bodyPr wrap="none" rtlCol="0">
            <a:spAutoFit/>
          </a:bodyPr>
          <a:lstStyle/>
          <a:p>
            <a:pPr algn="ctr"/>
            <a:r>
              <a:rPr lang="en-US" altLang="zh-CN" sz="3200" b="1" dirty="0" err="1">
                <a:solidFill>
                  <a:srgbClr val="1C2B38"/>
                </a:solidFill>
                <a:ea typeface="微软雅黑" panose="020B0503020204020204" pitchFamily="34" charset="-122"/>
              </a:rPr>
              <a:t>Github</a:t>
            </a:r>
            <a:r>
              <a:rPr lang="en-US" altLang="zh-CN" sz="3200" b="1" dirty="0">
                <a:solidFill>
                  <a:srgbClr val="1C2B38"/>
                </a:solidFill>
                <a:ea typeface="微软雅黑" panose="020B0503020204020204" pitchFamily="34" charset="-122"/>
              </a:rPr>
              <a:t> </a:t>
            </a:r>
            <a:r>
              <a:rPr lang="zh-CN" altLang="en-US" sz="3200" b="1" dirty="0">
                <a:solidFill>
                  <a:srgbClr val="1C2B38"/>
                </a:solidFill>
                <a:ea typeface="微软雅黑" panose="020B0503020204020204" pitchFamily="34" charset="-122"/>
              </a:rPr>
              <a:t>挖宝</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enterprise.github.com/assets/aws/jetpack-octocat-clouds-ab3c258e0b58dc8354ebb57139827a23dcf3849d14ee8c6795a67a7bcfde9fb4.jpg"/>
          <p:cNvPicPr>
            <a:picLocks noChangeAspect="1" noChangeArrowheads="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6662" r="55316" b="18101"/>
          <a:stretch/>
        </p:blipFill>
        <p:spPr bwMode="auto">
          <a:xfrm>
            <a:off x="6173469" y="1719824"/>
            <a:ext cx="4459035" cy="42231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56706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590" b="16842"/>
          <a:stretch/>
        </p:blipFill>
        <p:spPr>
          <a:xfrm>
            <a:off x="0" y="-27385"/>
            <a:ext cx="12192000" cy="5148709"/>
          </a:xfrm>
          <a:prstGeom prst="rect">
            <a:avLst/>
          </a:prstGeom>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仓库</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91152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29</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浏览 </a:t>
            </a:r>
            <a:r>
              <a:rPr lang="en-US" altLang="zh-CN" sz="2133" dirty="0">
                <a:solidFill>
                  <a:srgbClr val="1C2B38"/>
                </a:solidFill>
                <a:ea typeface="微软雅黑" panose="020B0503020204020204" pitchFamily="34" charset="-122"/>
              </a:rPr>
              <a:t>courses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创建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设置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Page</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仓库中操作；</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删除 </a:t>
            </a:r>
            <a:r>
              <a:rPr lang="en-US" altLang="zh-CN" sz="2133" dirty="0">
                <a:solidFill>
                  <a:srgbClr val="1C2B38"/>
                </a:solidFill>
                <a:ea typeface="微软雅黑" panose="020B0503020204020204" pitchFamily="34" charset="-122"/>
              </a:rPr>
              <a:t>demo </a:t>
            </a:r>
            <a:r>
              <a:rPr lang="zh-CN" altLang="en-US" sz="2133" dirty="0">
                <a:solidFill>
                  <a:srgbClr val="1C2B38"/>
                </a:solidFill>
                <a:ea typeface="微软雅黑" panose="020B0503020204020204" pitchFamily="34" charset="-122"/>
              </a:rPr>
              <a:t>仓库；</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dirty="0" err="1">
                <a:solidFill>
                  <a:srgbClr val="1C2B38"/>
                </a:solidFill>
                <a:ea typeface="微软雅黑" panose="020B0503020204020204" pitchFamily="34" charset="-122"/>
              </a:rPr>
              <a:t>Github</a:t>
            </a:r>
            <a:r>
              <a:rPr lang="en-US" altLang="zh-CN" sz="3200" b="1" dirty="0">
                <a:solidFill>
                  <a:srgbClr val="1C2B38"/>
                </a:solidFill>
                <a:ea typeface="微软雅黑" panose="020B0503020204020204" pitchFamily="34" charset="-122"/>
              </a:rPr>
              <a:t> </a:t>
            </a:r>
            <a:r>
              <a:rPr lang="zh-CN" altLang="en-US" sz="3200" b="1" dirty="0">
                <a:solidFill>
                  <a:srgbClr val="1C2B38"/>
                </a:solidFill>
                <a:ea typeface="微软雅黑" panose="020B0503020204020204" pitchFamily="34" charset="-122"/>
              </a:rPr>
              <a:t>仓库</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3" name="图片 2"/>
          <p:cNvPicPr>
            <a:picLocks noChangeAspect="1"/>
          </p:cNvPicPr>
          <p:nvPr/>
        </p:nvPicPr>
        <p:blipFill rotWithShape="1">
          <a:blip r:embed="rId2">
            <a:duotone>
              <a:prstClr val="black"/>
              <a:schemeClr val="tx2">
                <a:tint val="45000"/>
                <a:satMod val="400000"/>
              </a:schemeClr>
            </a:duotone>
          </a:blip>
          <a:srcRect l="32283" t="12215" r="32283" b="6618"/>
          <a:stretch/>
        </p:blipFill>
        <p:spPr>
          <a:xfrm>
            <a:off x="6240016" y="1834612"/>
            <a:ext cx="4104456" cy="39676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604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3</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课程系列</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31048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0863" b="2655"/>
          <a:stretch/>
        </p:blipFill>
        <p:spPr bwMode="auto">
          <a:xfrm>
            <a:off x="-185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5"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工具</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859922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31</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341632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命令行</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b="1" dirty="0">
                <a:solidFill>
                  <a:schemeClr val="tx1">
                    <a:lumMod val="65000"/>
                    <a:lumOff val="35000"/>
                  </a:schemeClr>
                </a:solidFill>
                <a:ea typeface="微软雅黑" panose="020B0503020204020204" pitchFamily="34" charset="-122"/>
              </a:rPr>
              <a:t>Bash</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Cmd</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Power Shell</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GUI</a:t>
            </a:r>
          </a:p>
          <a:p>
            <a:pPr marL="800100" lvl="1" indent="-342900" algn="just">
              <a:lnSpc>
                <a:spcPct val="150000"/>
              </a:lnSpc>
              <a:buFont typeface="Wingdings" panose="05000000000000000000" pitchFamily="2" charset="2"/>
              <a:buChar char="Ø"/>
            </a:pPr>
            <a:r>
              <a:rPr lang="en-US" altLang="zh-CN" sz="2400" dirty="0" err="1">
                <a:solidFill>
                  <a:schemeClr val="tx1">
                    <a:lumMod val="65000"/>
                    <a:lumOff val="35000"/>
                  </a:schemeClr>
                </a:solidFill>
                <a:ea typeface="微软雅黑" panose="020B0503020204020204" pitchFamily="34" charset="-122"/>
              </a:rPr>
              <a:t>Git</a:t>
            </a:r>
            <a:r>
              <a:rPr lang="en-US" altLang="zh-CN" sz="2400" dirty="0">
                <a:solidFill>
                  <a:schemeClr val="tx1">
                    <a:lumMod val="65000"/>
                    <a:lumOff val="35000"/>
                  </a:schemeClr>
                </a:solidFill>
                <a:ea typeface="微软雅黑" panose="020B0503020204020204" pitchFamily="34" charset="-122"/>
              </a:rPr>
              <a:t> GUI</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Github</a:t>
            </a:r>
            <a:r>
              <a:rPr lang="en-US" altLang="zh-CN" sz="2400" dirty="0">
                <a:solidFill>
                  <a:schemeClr val="tx1">
                    <a:lumMod val="65000"/>
                    <a:lumOff val="35000"/>
                  </a:schemeClr>
                </a:solidFill>
                <a:ea typeface="微软雅黑" panose="020B0503020204020204" pitchFamily="34" charset="-122"/>
              </a:rPr>
              <a:t> Desktop</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IDE</a:t>
            </a:r>
            <a:r>
              <a:rPr lang="zh-CN" altLang="en-US" sz="2400" dirty="0">
                <a:solidFill>
                  <a:schemeClr val="tx1">
                    <a:lumMod val="65000"/>
                    <a:lumOff val="35000"/>
                  </a:schemeClr>
                </a:solidFill>
                <a:ea typeface="微软雅黑" panose="020B0503020204020204" pitchFamily="34" charset="-122"/>
              </a:rPr>
              <a:t> 集成</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dirty="0">
                <a:solidFill>
                  <a:schemeClr val="tx1">
                    <a:lumMod val="65000"/>
                    <a:lumOff val="35000"/>
                  </a:schemeClr>
                </a:solidFill>
                <a:ea typeface="微软雅黑" panose="020B0503020204020204" pitchFamily="34" charset="-122"/>
              </a:rPr>
              <a:t>Visual Studio</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Eclipse</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IntelliJ IDE</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工具分类</a:t>
            </a:r>
          </a:p>
        </p:txBody>
      </p:sp>
    </p:spTree>
    <p:extLst>
      <p:ext uri="{BB962C8B-B14F-4D97-AF65-F5344CB8AC3E}">
        <p14:creationId xmlns:p14="http://schemas.microsoft.com/office/powerpoint/2010/main" val="426965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32</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工具下载及安装</a:t>
            </a:r>
          </a:p>
        </p:txBody>
      </p:sp>
      <p:pic>
        <p:nvPicPr>
          <p:cNvPr id="1026" name="Picture 2" descr="http://pic.qiantucdn.com/58pic/19/06/88/5675c5076cedd_1024.jpg"/>
          <p:cNvPicPr>
            <a:picLocks noChangeAspect="1" noChangeArrowheads="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719736" y="943433"/>
            <a:ext cx="4941168"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8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33</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52431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光标颜色</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en-US" altLang="zh-CN" sz="2400" dirty="0">
                <a:solidFill>
                  <a:schemeClr val="tx1">
                    <a:lumMod val="65000"/>
                    <a:lumOff val="35000"/>
                  </a:schemeClr>
                </a:solidFill>
                <a:ea typeface="微软雅黑" panose="020B0503020204020204" pitchFamily="34" charset="-122"/>
              </a:rPr>
              <a:t>     </a:t>
            </a:r>
            <a:r>
              <a:rPr lang="zh-CN" altLang="en-US" sz="2400" dirty="0">
                <a:solidFill>
                  <a:schemeClr val="tx1">
                    <a:lumMod val="65000"/>
                    <a:lumOff val="35000"/>
                  </a:schemeClr>
                </a:solidFill>
                <a:ea typeface="微软雅黑" panose="020B0503020204020204" pitchFamily="34" charset="-122"/>
              </a:rPr>
              <a:t>默认：</a:t>
            </a:r>
            <a:r>
              <a:rPr lang="zh-CN" altLang="en-US" sz="2400" b="1" dirty="0">
                <a:solidFill>
                  <a:schemeClr val="tx1">
                    <a:lumMod val="65000"/>
                    <a:lumOff val="35000"/>
                  </a:schemeClr>
                </a:solidFill>
                <a:ea typeface="微软雅黑" panose="020B0503020204020204" pitchFamily="34" charset="-122"/>
              </a:rPr>
              <a:t>白色</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绿色</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光标形状</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下划线</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块状</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光标闪烁</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闪烁</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不闪</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字体大小</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en-US" altLang="zh-CN" sz="2400" b="1" dirty="0">
                <a:solidFill>
                  <a:schemeClr val="tx1">
                    <a:lumMod val="65000"/>
                    <a:lumOff val="35000"/>
                  </a:schemeClr>
                </a:solidFill>
                <a:ea typeface="微软雅黑" panose="020B0503020204020204" pitchFamily="34" charset="-122"/>
              </a:rPr>
              <a:t>9</a:t>
            </a:r>
            <a:r>
              <a:rPr lang="zh-CN" altLang="en-US" sz="2400" b="1" dirty="0">
                <a:solidFill>
                  <a:schemeClr val="tx1">
                    <a:lumMod val="65000"/>
                    <a:lumOff val="35000"/>
                  </a:schemeClr>
                </a:solidFill>
                <a:ea typeface="微软雅黑" panose="020B0503020204020204" pitchFamily="34" charset="-122"/>
              </a:rPr>
              <a:t>号字</a:t>
            </a:r>
            <a:r>
              <a:rPr lang="zh-CN" altLang="en-US" sz="2400" dirty="0">
                <a:solidFill>
                  <a:schemeClr val="tx1">
                    <a:lumMod val="65000"/>
                    <a:lumOff val="35000"/>
                  </a:schemeClr>
                </a:solidFill>
                <a:ea typeface="微软雅黑" panose="020B0503020204020204" pitchFamily="34" charset="-122"/>
              </a:rPr>
              <a:t>，改成：</a:t>
            </a:r>
            <a:r>
              <a:rPr lang="en-US" altLang="zh-CN" sz="2400" b="1" dirty="0">
                <a:solidFill>
                  <a:schemeClr val="tx1">
                    <a:lumMod val="65000"/>
                    <a:lumOff val="35000"/>
                  </a:schemeClr>
                </a:solidFill>
                <a:ea typeface="微软雅黑" panose="020B0503020204020204" pitchFamily="34" charset="-122"/>
              </a:rPr>
              <a:t>14</a:t>
            </a:r>
            <a:r>
              <a:rPr lang="zh-CN" altLang="en-US" sz="2400" b="1" dirty="0">
                <a:solidFill>
                  <a:schemeClr val="tx1">
                    <a:lumMod val="65000"/>
                    <a:lumOff val="35000"/>
                  </a:schemeClr>
                </a:solidFill>
                <a:ea typeface="微软雅黑" panose="020B0503020204020204" pitchFamily="34" charset="-122"/>
              </a:rPr>
              <a:t>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Bash </a:t>
            </a:r>
            <a:r>
              <a:rPr lang="zh-CN" altLang="en-US" sz="2667" b="1" dirty="0">
                <a:solidFill>
                  <a:srgbClr val="FC611F"/>
                </a:solidFill>
                <a:latin typeface="Arial Unicode MS" pitchFamily="34" charset="-122"/>
                <a:ea typeface="Arial Unicode MS" pitchFamily="34" charset="-122"/>
                <a:cs typeface="Arial Unicode MS" pitchFamily="34" charset="-122"/>
              </a:rPr>
              <a:t>环境</a:t>
            </a:r>
          </a:p>
        </p:txBody>
      </p:sp>
    </p:spTree>
    <p:extLst>
      <p:ext uri="{BB962C8B-B14F-4D97-AF65-F5344CB8AC3E}">
        <p14:creationId xmlns:p14="http://schemas.microsoft.com/office/powerpoint/2010/main" val="429361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5281424"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change directory</a:t>
            </a:r>
            <a:endParaRPr lang="zh-CN" altLang="en-US"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cd</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make directory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mkdir</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print working directory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pwd</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dirty="0">
                <a:solidFill>
                  <a:srgbClr val="FC611F"/>
                </a:solidFill>
                <a:latin typeface="Arial Unicode MS" pitchFamily="34" charset="-122"/>
                <a:ea typeface="Arial Unicode MS" pitchFamily="34" charset="-122"/>
                <a:cs typeface="Arial Unicode MS" pitchFamily="34" charset="-122"/>
              </a:rPr>
              <a:t>Bash </a:t>
            </a:r>
            <a:r>
              <a:rPr lang="zh-CN" altLang="en-US" sz="2667" b="1" dirty="0">
                <a:solidFill>
                  <a:srgbClr val="FC611F"/>
                </a:solidFill>
                <a:latin typeface="Arial Unicode MS" pitchFamily="34" charset="-122"/>
                <a:ea typeface="Arial Unicode MS" pitchFamily="34" charset="-122"/>
                <a:cs typeface="Arial Unicode MS" pitchFamily="34" charset="-122"/>
              </a:rPr>
              <a:t>命令体验</a:t>
            </a:r>
          </a:p>
        </p:txBody>
      </p:sp>
      <p:sp>
        <p:nvSpPr>
          <p:cNvPr id="8" name="矩形 7"/>
          <p:cNvSpPr/>
          <p:nvPr/>
        </p:nvSpPr>
        <p:spPr>
          <a:xfrm>
            <a:off x="6354453" y="1556792"/>
            <a:ext cx="5281424"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move</a:t>
            </a:r>
            <a:endParaRPr lang="zh-CN" altLang="en-US"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mv</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copy</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cp</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remove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332337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35</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参数</a:t>
            </a:r>
          </a:p>
        </p:txBody>
      </p:sp>
    </p:spTree>
    <p:extLst>
      <p:ext uri="{BB962C8B-B14F-4D97-AF65-F5344CB8AC3E}">
        <p14:creationId xmlns:p14="http://schemas.microsoft.com/office/powerpoint/2010/main" val="377721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36</a:t>
            </a:fld>
            <a:endParaRPr lang="zh-CN" altLang="en-US" dirty="0"/>
          </a:p>
        </p:txBody>
      </p:sp>
      <p:sp>
        <p:nvSpPr>
          <p:cNvPr id="184" name="矩形 183"/>
          <p:cNvSpPr/>
          <p:nvPr/>
        </p:nvSpPr>
        <p:spPr>
          <a:xfrm>
            <a:off x="687691" y="2780928"/>
            <a:ext cx="5090114"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百度搜索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并下载；</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工具；</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中运行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--version </a:t>
            </a:r>
            <a:r>
              <a:rPr lang="zh-CN" altLang="en-US" sz="2133" dirty="0">
                <a:solidFill>
                  <a:srgbClr val="1C2B38"/>
                </a:solidFill>
                <a:ea typeface="微软雅黑" panose="020B0503020204020204" pitchFamily="34" charset="-122"/>
              </a:rPr>
              <a:t>验证安装是否成功；</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配置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环境；</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963532" y="1642309"/>
            <a:ext cx="374814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下载并安装 </a:t>
            </a:r>
            <a:r>
              <a:rPr lang="en-US" altLang="zh-CN" sz="3200" b="1">
                <a:solidFill>
                  <a:srgbClr val="1C2B38"/>
                </a:solidFill>
                <a:ea typeface="微软雅黑" panose="020B0503020204020204" pitchFamily="34" charset="-122"/>
              </a:rPr>
              <a:t>Git </a:t>
            </a:r>
            <a:r>
              <a:rPr lang="zh-CN" altLang="en-US" sz="3200" b="1">
                <a:solidFill>
                  <a:srgbClr val="1C2B38"/>
                </a:solidFill>
                <a:ea typeface="微软雅黑" panose="020B0503020204020204" pitchFamily="34" charset="-122"/>
              </a:rPr>
              <a:t>工具</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s3-eu-west-1.amazonaws.com/3tags-prod/article/550422df9457e/550422df9aac3/original.jp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4699" t="10863" b="2655"/>
          <a:stretch/>
        </p:blipFill>
        <p:spPr bwMode="auto">
          <a:xfrm>
            <a:off x="6456040" y="1642309"/>
            <a:ext cx="5116822" cy="391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2737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rotWithShape="1">
          <a:blip r:embed="rId2">
            <a:extLst>
              <a:ext uri="{28A0092B-C50C-407E-A947-70E740481C1C}">
                <a14:useLocalDpi xmlns:a14="http://schemas.microsoft.com/office/drawing/2010/main" val="0"/>
              </a:ext>
            </a:extLst>
          </a:blip>
          <a:srcRect t="18849" b="13784"/>
          <a:stretch/>
        </p:blipFill>
        <p:spPr bwMode="auto">
          <a:xfrm>
            <a:off x="-4370" y="-4327"/>
            <a:ext cx="12196370" cy="51367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6"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命令</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2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rotWithShape="1">
          <a:blip r:embed="rId2">
            <a:extLst>
              <a:ext uri="{28A0092B-C50C-407E-A947-70E740481C1C}">
                <a14:useLocalDpi xmlns:a14="http://schemas.microsoft.com/office/drawing/2010/main" val="0"/>
              </a:ext>
            </a:extLst>
          </a:blip>
          <a:srcRect l="40970" t="24459"/>
          <a:stretch/>
        </p:blipFill>
        <p:spPr bwMode="auto">
          <a:xfrm>
            <a:off x="2801119" y="1196752"/>
            <a:ext cx="6589762" cy="244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01118" y="4043127"/>
            <a:ext cx="8705929" cy="2061846"/>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p:txBody>
      </p:sp>
      <p:sp>
        <p:nvSpPr>
          <p:cNvPr id="6" name="下箭头 5"/>
          <p:cNvSpPr/>
          <p:nvPr/>
        </p:nvSpPr>
        <p:spPr>
          <a:xfrm rot="17792493">
            <a:off x="6824919" y="349874"/>
            <a:ext cx="473107" cy="1892922"/>
          </a:xfrm>
          <a:prstGeom prst="downArrow">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56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在当前目录新建一个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代码库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init</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下载一个项目和它的整个代码历史</a:t>
            </a: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en-US" altLang="zh-CN" sz="2133" dirty="0" err="1">
                <a:solidFill>
                  <a:schemeClr val="tx1">
                    <a:lumMod val="65000"/>
                    <a:lumOff val="35000"/>
                  </a:schemeClr>
                </a:solidFill>
                <a:ea typeface="微软雅黑" panose="020B0503020204020204" pitchFamily="34" charset="-122"/>
              </a:rPr>
              <a:t>url</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格式</a:t>
            </a:r>
            <a:r>
              <a:rPr lang="en-US" altLang="zh-CN" sz="2133" dirty="0">
                <a:solidFill>
                  <a:schemeClr val="tx1">
                    <a:lumMod val="65000"/>
                    <a:lumOff val="35000"/>
                  </a:schemeClr>
                </a:solidFill>
                <a:ea typeface="微软雅黑" panose="020B0503020204020204" pitchFamily="34" charset="-122"/>
              </a:rPr>
              <a:t>: https://github.com/[userName]/reposName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clone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0" name="TextBox 6"/>
          <p:cNvSpPr txBox="1"/>
          <p:nvPr/>
        </p:nvSpPr>
        <p:spPr>
          <a:xfrm>
            <a:off x="687691" y="1196752"/>
            <a:ext cx="2646878"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新建代码仓库</a:t>
            </a:r>
          </a:p>
        </p:txBody>
      </p:sp>
    </p:spTree>
    <p:extLst>
      <p:ext uri="{BB962C8B-B14F-4D97-AF65-F5344CB8AC3E}">
        <p14:creationId xmlns:p14="http://schemas.microsoft.com/office/powerpoint/2010/main" val="292801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a:t>
            </a:fld>
            <a:endParaRPr lang="zh-CN" altLang="en-US" dirty="0"/>
          </a:p>
        </p:txBody>
      </p:sp>
      <p:sp>
        <p:nvSpPr>
          <p:cNvPr id="184" name="矩形 183"/>
          <p:cNvSpPr/>
          <p:nvPr/>
        </p:nvSpPr>
        <p:spPr>
          <a:xfrm>
            <a:off x="687691" y="1196752"/>
            <a:ext cx="5696341" cy="3046603"/>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开源的分布式的版本管理系统</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发明人 </a:t>
            </a:r>
            <a:r>
              <a:rPr lang="en-US" altLang="zh-CN" sz="2133" dirty="0">
                <a:solidFill>
                  <a:srgbClr val="1C2B38"/>
                </a:solidFill>
                <a:ea typeface="微软雅黑" panose="020B0503020204020204" pitchFamily="34" charset="-122"/>
              </a:rPr>
              <a:t>Linus Torvalds</a:t>
            </a:r>
            <a:r>
              <a:rPr lang="zh-CN" altLang="en-US" sz="2133" dirty="0">
                <a:solidFill>
                  <a:srgbClr val="1C2B38"/>
                </a:solidFill>
                <a:ea typeface="微软雅黑" panose="020B0503020204020204" pitchFamily="34" charset="-122"/>
              </a:rPr>
              <a:t>（</a:t>
            </a:r>
            <a:r>
              <a:rPr lang="en-US" altLang="zh-CN" sz="2133" dirty="0">
                <a:solidFill>
                  <a:srgbClr val="1C2B38"/>
                </a:solidFill>
                <a:ea typeface="微软雅黑" panose="020B0503020204020204" pitchFamily="34" charset="-122"/>
              </a:rPr>
              <a:t>Linux </a:t>
            </a:r>
            <a:r>
              <a:rPr lang="zh-CN" altLang="en-US" sz="2133" dirty="0">
                <a:solidFill>
                  <a:srgbClr val="1C2B38"/>
                </a:solidFill>
                <a:ea typeface="微软雅黑" panose="020B0503020204020204" pitchFamily="34" charset="-122"/>
              </a:rPr>
              <a:t>创始人）</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目的是管理 </a:t>
            </a:r>
            <a:r>
              <a:rPr lang="en-US" altLang="zh-CN" sz="2133" dirty="0">
                <a:solidFill>
                  <a:srgbClr val="1C2B38"/>
                </a:solidFill>
                <a:ea typeface="微软雅黑" panose="020B0503020204020204" pitchFamily="34" charset="-122"/>
              </a:rPr>
              <a:t>Linux Kernel </a:t>
            </a:r>
            <a:r>
              <a:rPr lang="zh-CN" altLang="en-US" sz="2133" dirty="0">
                <a:solidFill>
                  <a:srgbClr val="1C2B38"/>
                </a:solidFill>
                <a:ea typeface="微软雅黑" panose="020B0503020204020204" pitchFamily="34" charset="-122"/>
              </a:rPr>
              <a:t>源代码；</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2005/4</a:t>
            </a:r>
            <a:r>
              <a:rPr lang="zh-CN" altLang="en-US" sz="2133" dirty="0">
                <a:solidFill>
                  <a:srgbClr val="1C2B38"/>
                </a:solidFill>
                <a:ea typeface="微软雅黑" panose="020B0503020204020204" pitchFamily="34" charset="-122"/>
              </a:rPr>
              <a:t> 开始开发</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2005/6</a:t>
            </a:r>
            <a:r>
              <a:rPr lang="zh-CN" altLang="en-US" sz="2133" dirty="0">
                <a:solidFill>
                  <a:srgbClr val="1C2B38"/>
                </a:solidFill>
                <a:ea typeface="微软雅黑" panose="020B0503020204020204" pitchFamily="34" charset="-122"/>
              </a:rPr>
              <a:t> 开始管理 </a:t>
            </a:r>
            <a:r>
              <a:rPr lang="en-US" altLang="zh-CN" sz="2133" dirty="0">
                <a:solidFill>
                  <a:srgbClr val="1C2B38"/>
                </a:solidFill>
                <a:ea typeface="微软雅黑" panose="020B0503020204020204" pitchFamily="34" charset="-122"/>
              </a:rPr>
              <a:t>Linux Kernel</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2005/12</a:t>
            </a:r>
            <a:r>
              <a:rPr lang="zh-CN" altLang="en-US" sz="2133" dirty="0">
                <a:solidFill>
                  <a:srgbClr val="1C2B38"/>
                </a:solidFill>
                <a:ea typeface="微软雅黑" panose="020B0503020204020204" pitchFamily="34" charset="-122"/>
              </a:rPr>
              <a:t> 发布 </a:t>
            </a:r>
            <a:r>
              <a:rPr lang="en-US" altLang="zh-CN" sz="2133" dirty="0">
                <a:solidFill>
                  <a:srgbClr val="1C2B38"/>
                </a:solidFill>
                <a:ea typeface="微软雅黑" panose="020B0503020204020204" pitchFamily="34" charset="-122"/>
              </a:rPr>
              <a:t>v1.0 </a:t>
            </a:r>
            <a:r>
              <a:rPr lang="zh-CN" altLang="en-US" sz="2133" dirty="0">
                <a:solidFill>
                  <a:srgbClr val="1C2B38"/>
                </a:solidFill>
                <a:ea typeface="微软雅黑" panose="020B0503020204020204" pitchFamily="34" charset="-122"/>
              </a:rPr>
              <a:t>版</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4098" name="Picture 2" descr="http://h.hiphotos.baidu.com/baike/w%3D268%3Bg%3D0/sign=c87aa59942a7d933bfa8e3759570b62e/5882b2b7d0a20cf4f664615276094b36adaf9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200548"/>
            <a:ext cx="3200772" cy="490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40</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添加指定文件到暂存区</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add [file1] [file2]</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删除工作区文件，并且将这次删除放入暂存区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[file1] [file2]</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改名文件，并且将这个改名放入暂存区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mv [file-origin] [file-renamed]</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添加删除文件</a:t>
            </a:r>
          </a:p>
        </p:txBody>
      </p:sp>
    </p:spTree>
    <p:extLst>
      <p:ext uri="{BB962C8B-B14F-4D97-AF65-F5344CB8AC3E}">
        <p14:creationId xmlns:p14="http://schemas.microsoft.com/office/powerpoint/2010/main" val="41338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41</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05566"/>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提交暂存区到仓库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commit –m [message]</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直接从工作区提交到仓库</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前提该文件已经有仓库中的历史版本</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commit –a –m [message]</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1826141"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代码提交</a:t>
            </a:r>
          </a:p>
        </p:txBody>
      </p:sp>
    </p:spTree>
    <p:extLst>
      <p:ext uri="{BB962C8B-B14F-4D97-AF65-F5344CB8AC3E}">
        <p14:creationId xmlns:p14="http://schemas.microsoft.com/office/powerpoint/2010/main" val="931324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42</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显示变更信息</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status</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显示当前分支的历史版本</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log</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log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oneline</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1826141" cy="584775"/>
          </a:xfrm>
          <a:prstGeom prst="rect">
            <a:avLst/>
          </a:prstGeom>
          <a:noFill/>
        </p:spPr>
        <p:txBody>
          <a:bodyPr wrap="none" rtlCol="0">
            <a:spAutoFit/>
          </a:bodyPr>
          <a:lstStyle/>
          <a:p>
            <a:r>
              <a:rPr lang="zh-CN" altLang="en-US" sz="3200" b="1" dirty="0">
                <a:solidFill>
                  <a:srgbClr val="1C2B38"/>
                </a:solidFill>
                <a:ea typeface="微软雅黑" panose="020B0503020204020204" pitchFamily="34" charset="-122"/>
              </a:rPr>
              <a:t>查看信息</a:t>
            </a:r>
          </a:p>
        </p:txBody>
      </p:sp>
    </p:spTree>
    <p:extLst>
      <p:ext uri="{BB962C8B-B14F-4D97-AF65-F5344CB8AC3E}">
        <p14:creationId xmlns:p14="http://schemas.microsoft.com/office/powerpoint/2010/main" val="428829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04664"/>
            <a:ext cx="1116330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4952" y="4043127"/>
            <a:ext cx="10822096" cy="2554225"/>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a:p>
            <a:pPr marL="457200" indent="-457200" algn="just">
              <a:lnSpc>
                <a:spcPct val="150000"/>
              </a:lnSpc>
              <a:buAutoNum type="arabicPeriod"/>
            </a:pPr>
            <a:r>
              <a:rPr lang="en-US" altLang="zh-CN" sz="2133">
                <a:solidFill>
                  <a:srgbClr val="1C2B38"/>
                </a:solidFill>
                <a:ea typeface="微软雅黑" panose="020B0503020204020204" pitchFamily="34" charset="-122"/>
              </a:rPr>
              <a:t>Remote</a:t>
            </a:r>
            <a:r>
              <a:rPr lang="zh-CN" altLang="en-US" sz="2133">
                <a:solidFill>
                  <a:srgbClr val="1C2B38"/>
                </a:solidFill>
                <a:ea typeface="微软雅黑" panose="020B0503020204020204" pitchFamily="34" charset="-122"/>
              </a:rPr>
              <a:t>：远程仓库，例如：</a:t>
            </a:r>
            <a:r>
              <a:rPr lang="en-US" altLang="zh-CN" sz="2133">
                <a:solidFill>
                  <a:srgbClr val="1C2B38"/>
                </a:solidFill>
                <a:ea typeface="微软雅黑" panose="020B0503020204020204" pitchFamily="34" charset="-122"/>
              </a:rPr>
              <a:t>Github</a:t>
            </a:r>
            <a:endParaRPr lang="zh-CN" altLang="en-US" sz="2133">
              <a:solidFill>
                <a:srgbClr val="1C2B38"/>
              </a:solidFill>
              <a:ea typeface="微软雅黑" panose="020B0503020204020204" pitchFamily="34" charset="-122"/>
            </a:endParaRPr>
          </a:p>
        </p:txBody>
      </p:sp>
    </p:spTree>
    <p:extLst>
      <p:ext uri="{BB962C8B-B14F-4D97-AF65-F5344CB8AC3E}">
        <p14:creationId xmlns:p14="http://schemas.microsoft.com/office/powerpoint/2010/main" val="279817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lord.us/git-it/assets/imgs/remo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8" y="0"/>
            <a:ext cx="10456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11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mg2.tuicool.com/2uARNr.png%21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124744"/>
            <a:ext cx="523875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1.tuicool.com/Vb2qAn.png%21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1990725"/>
            <a:ext cx="52387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4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g0.tuicool.com/Mra6Rj.png%21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1790700"/>
            <a:ext cx="523875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81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48</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增加远程仓库，并命名</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remote add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shortname</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将本地的提交推送到远程仓库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push [remote] [branch]</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将远程仓库的提交拉下到本地</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pull [remote] [branch]</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同步远程仓库</a:t>
            </a:r>
          </a:p>
        </p:txBody>
      </p:sp>
    </p:spTree>
    <p:extLst>
      <p:ext uri="{BB962C8B-B14F-4D97-AF65-F5344CB8AC3E}">
        <p14:creationId xmlns:p14="http://schemas.microsoft.com/office/powerpoint/2010/main" val="142308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49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在自己电脑的 </a:t>
            </a:r>
            <a:r>
              <a:rPr lang="en-US" altLang="zh-CN" sz="2133" dirty="0">
                <a:solidFill>
                  <a:srgbClr val="1C2B38"/>
                </a:solidFill>
                <a:ea typeface="微软雅黑" panose="020B0503020204020204" pitchFamily="34" charset="-122"/>
              </a:rPr>
              <a:t>C</a:t>
            </a:r>
            <a:r>
              <a:rPr lang="zh-CN" altLang="en-US" sz="2133" dirty="0">
                <a:solidFill>
                  <a:srgbClr val="1C2B38"/>
                </a:solidFill>
                <a:ea typeface="微软雅黑" panose="020B0503020204020204" pitchFamily="34" charset="-122"/>
              </a:rPr>
              <a:t>： 盘根目录，建立文件夹：</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中创建 </a:t>
            </a:r>
            <a:r>
              <a:rPr lang="en-US" altLang="zh-CN" sz="2133" dirty="0">
                <a:solidFill>
                  <a:srgbClr val="1C2B38"/>
                </a:solidFill>
                <a:ea typeface="微软雅黑" panose="020B0503020204020204" pitchFamily="34" charset="-122"/>
              </a:rPr>
              <a:t>README.md </a:t>
            </a:r>
            <a:r>
              <a:rPr lang="zh-CN" altLang="en-US" sz="2133" dirty="0">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 </a:t>
            </a:r>
            <a:r>
              <a:rPr lang="en-US" altLang="zh-CN" sz="2133" dirty="0">
                <a:solidFill>
                  <a:srgbClr val="1C2B38"/>
                </a:solidFill>
                <a:ea typeface="微软雅黑" panose="020B0503020204020204" pitchFamily="34" charset="-122"/>
              </a:rPr>
              <a:t>README.md </a:t>
            </a:r>
            <a:r>
              <a:rPr lang="zh-CN" altLang="en-US" sz="2133" dirty="0">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在自己的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账户中创建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b="1" dirty="0">
                <a:solidFill>
                  <a:srgbClr val="FF0000"/>
                </a:solidFill>
                <a:ea typeface="微软雅黑" panose="020B0503020204020204" pitchFamily="34" charset="-122"/>
              </a:rPr>
              <a:t>空仓库</a:t>
            </a:r>
            <a:r>
              <a:rPr lang="zh-CN" altLang="en-US" sz="2133" dirty="0">
                <a:solidFill>
                  <a:srgbClr val="1C2B38"/>
                </a:solidFill>
                <a:ea typeface="微软雅黑" panose="020B0503020204020204" pitchFamily="34" charset="-122"/>
              </a:rPr>
              <a:t>；</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把自己本地的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仓库与远程（上一步）</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把本地的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仓库中的内容 </a:t>
            </a:r>
            <a:r>
              <a:rPr lang="en-US" altLang="zh-CN" sz="2133" dirty="0">
                <a:solidFill>
                  <a:srgbClr val="1C2B38"/>
                </a:solidFill>
                <a:ea typeface="微软雅黑" panose="020B0503020204020204" pitchFamily="34" charset="-122"/>
              </a:rPr>
              <a:t>push</a:t>
            </a:r>
            <a:r>
              <a:rPr lang="zh-CN" altLang="en-US" sz="2133" dirty="0">
                <a:solidFill>
                  <a:srgbClr val="1C2B38"/>
                </a:solidFill>
                <a:ea typeface="微软雅黑" panose="020B0503020204020204" pitchFamily="34" charset="-122"/>
              </a:rPr>
              <a:t>（同步）到远程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在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的 </a:t>
            </a:r>
            <a:r>
              <a:rPr lang="en-US" altLang="zh-CN" sz="2133" dirty="0">
                <a:solidFill>
                  <a:srgbClr val="1C2B38"/>
                </a:solidFill>
                <a:ea typeface="微软雅黑" panose="020B0503020204020204" pitchFamily="34" charset="-122"/>
              </a:rPr>
              <a:t>hello-</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仓库中，验证存在文件：</a:t>
            </a:r>
            <a:r>
              <a:rPr lang="en-US" altLang="zh-CN" sz="2133" dirty="0">
                <a:solidFill>
                  <a:srgbClr val="1C2B38"/>
                </a:solidFill>
                <a:ea typeface="微软雅黑" panose="020B0503020204020204" pitchFamily="34" charset="-122"/>
              </a:rPr>
              <a:t>README.md</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
        <p:nvSpPr>
          <p:cNvPr id="48" name="TextBox 6"/>
          <p:cNvSpPr txBox="1"/>
          <p:nvPr/>
        </p:nvSpPr>
        <p:spPr>
          <a:xfrm>
            <a:off x="4873520" y="831227"/>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本地练习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pic>
        <p:nvPicPr>
          <p:cNvPr id="1029" name="Picture 5" descr="https://ss0.bdstatic.com/94oJfD_bAAcT8t7mm9GUKT-xh_/timg?image&amp;quality=100&amp;size=b4000_4000&amp;sec=1482973752&amp;di=3db6ad0e4feaf5c142542824edec67ff&amp;src=http://img.mukewang.com/5667e5970001857f0400040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740" y="968461"/>
            <a:ext cx="2554531" cy="25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7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5</a:t>
            </a:fld>
            <a:endParaRPr lang="zh-CN" altLang="en-US" dirty="0"/>
          </a:p>
        </p:txBody>
      </p:sp>
      <p:sp>
        <p:nvSpPr>
          <p:cNvPr id="184" name="矩形 183"/>
          <p:cNvSpPr/>
          <p:nvPr/>
        </p:nvSpPr>
        <p:spPr>
          <a:xfrm>
            <a:off x="687691" y="1196752"/>
            <a:ext cx="3536101" cy="5016117"/>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Git</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Linux Kernel</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Perl</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Eclipse</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Gnome</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KDE</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Docker</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react</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React-native</a:t>
            </a:r>
          </a:p>
          <a:p>
            <a:pPr marL="457200" indent="-457200" algn="just">
              <a:lnSpc>
                <a:spcPct val="150000"/>
              </a:lnSpc>
              <a:buFont typeface="Arial" panose="020B0604020202020204" pitchFamily="34" charset="0"/>
              <a:buChar char="•"/>
            </a:pP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谁在用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zh-CN" altLang="en-US" sz="2667" b="1" dirty="0">
                <a:solidFill>
                  <a:srgbClr val="FC611F"/>
                </a:solidFill>
                <a:latin typeface="Arial Unicode MS" pitchFamily="34" charset="-122"/>
                <a:ea typeface="Arial Unicode MS" pitchFamily="34" charset="-122"/>
                <a:cs typeface="Arial Unicode MS" pitchFamily="34" charset="-122"/>
              </a:rPr>
              <a:t>？</a:t>
            </a:r>
          </a:p>
        </p:txBody>
      </p:sp>
      <p:sp>
        <p:nvSpPr>
          <p:cNvPr id="8" name="矩形 7"/>
          <p:cNvSpPr/>
          <p:nvPr/>
        </p:nvSpPr>
        <p:spPr>
          <a:xfrm>
            <a:off x="5879976" y="1196752"/>
            <a:ext cx="3536101" cy="452373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Qt</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Ruby on Rails</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Android</a:t>
            </a: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PostgreSQL</a:t>
            </a:r>
          </a:p>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Debain</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X.org</a:t>
            </a:r>
          </a:p>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Vue</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bootstrap</a:t>
            </a:r>
          </a:p>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vscode</a:t>
            </a:r>
            <a:endParaRPr lang="en-US" altLang="zh-CN" sz="2133"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223070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50</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网址：</a:t>
            </a:r>
            <a:r>
              <a:rPr lang="en-US" altLang="zh-CN" sz="2133" dirty="0">
                <a:solidFill>
                  <a:srgbClr val="1C2B38"/>
                </a:solidFill>
                <a:ea typeface="微软雅黑" panose="020B0503020204020204" pitchFamily="34" charset="-122"/>
              </a:rPr>
              <a:t>https://try.github.io/</a:t>
            </a: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阅读该网站的提示信息；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打通所有 </a:t>
            </a:r>
            <a:r>
              <a:rPr lang="en-US" altLang="zh-CN" sz="2133" dirty="0">
                <a:solidFill>
                  <a:srgbClr val="1C2B38"/>
                </a:solidFill>
                <a:ea typeface="微软雅黑" panose="020B0503020204020204" pitchFamily="34" charset="-122"/>
              </a:rPr>
              <a:t>25 </a:t>
            </a:r>
            <a:r>
              <a:rPr lang="zh-CN" altLang="en-US" sz="2133" dirty="0">
                <a:solidFill>
                  <a:srgbClr val="1C2B38"/>
                </a:solidFill>
                <a:ea typeface="微软雅黑" panose="020B0503020204020204" pitchFamily="34" charset="-122"/>
              </a:rPr>
              <a:t>关；</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625569" y="1642309"/>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在线练习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43105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51</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nodeJS</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npm</a:t>
            </a:r>
            <a:r>
              <a:rPr lang="en-US" altLang="zh-CN" sz="2133" dirty="0">
                <a:solidFill>
                  <a:srgbClr val="1C2B38"/>
                </a:solidFill>
                <a:ea typeface="微软雅黑" panose="020B0503020204020204" pitchFamily="34" charset="-122"/>
              </a:rPr>
              <a:t> install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-it –g</a:t>
            </a:r>
            <a:r>
              <a:rPr lang="zh-CN" altLang="en-US" sz="2133" dirty="0">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打通 </a:t>
            </a:r>
            <a:r>
              <a:rPr lang="en-US" altLang="zh-CN" sz="2133">
                <a:solidFill>
                  <a:srgbClr val="1C2B38"/>
                </a:solidFill>
                <a:ea typeface="微软雅黑" panose="020B0503020204020204" pitchFamily="34" charset="-122"/>
              </a:rPr>
              <a:t>11 </a:t>
            </a:r>
            <a:r>
              <a:rPr lang="zh-CN" altLang="en-US" sz="2133" dirty="0">
                <a:solidFill>
                  <a:srgbClr val="1C2B38"/>
                </a:solidFill>
                <a:ea typeface="微软雅黑" panose="020B0503020204020204" pitchFamily="34" charset="-122"/>
              </a:rPr>
              <a:t>关；</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441224" y="1642309"/>
            <a:ext cx="2792752"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闯关练习 </a:t>
            </a:r>
            <a:r>
              <a:rPr lang="en-US" altLang="zh-CN" sz="3200" b="1" dirty="0" err="1">
                <a:solidFill>
                  <a:srgbClr val="1C2B38"/>
                </a:solidFill>
                <a:ea typeface="微软雅黑" panose="020B0503020204020204" pitchFamily="34" charset="-122"/>
              </a:rPr>
              <a:t>Git</a:t>
            </a:r>
            <a:r>
              <a:rPr lang="en-US" altLang="zh-CN" sz="3200" b="1" dirty="0">
                <a:solidFill>
                  <a:srgbClr val="1C2B38"/>
                </a:solidFill>
                <a:ea typeface="微软雅黑" panose="020B0503020204020204" pitchFamily="34" charset="-122"/>
              </a:rPr>
              <a:t>-it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87872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第四季 团队协作</a:t>
            </a:r>
          </a:p>
        </p:txBody>
      </p:sp>
    </p:spTree>
    <p:extLst>
      <p:ext uri="{BB962C8B-B14F-4D97-AF65-F5344CB8AC3E}">
        <p14:creationId xmlns:p14="http://schemas.microsoft.com/office/powerpoint/2010/main" val="74514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53</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54</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55</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56</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57</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58</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59</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6</a:t>
            </a:fld>
            <a:endParaRPr lang="zh-CN" altLang="en-US" dirty="0"/>
          </a:p>
        </p:txBody>
      </p:sp>
      <p:sp>
        <p:nvSpPr>
          <p:cNvPr id="184" name="矩形 183"/>
          <p:cNvSpPr/>
          <p:nvPr/>
        </p:nvSpPr>
        <p:spPr>
          <a:xfrm>
            <a:off x="5519936" y="1694110"/>
            <a:ext cx="4968552" cy="403136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便宜快速的本地分支</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所有内容都在本地端</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很快</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很省磁盘空间</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en-US" altLang="zh-CN" sz="2133" dirty="0">
                <a:solidFill>
                  <a:srgbClr val="1C2B38"/>
                </a:solidFill>
                <a:ea typeface="微软雅黑" panose="020B0503020204020204" pitchFamily="34" charset="-122"/>
              </a:rPr>
              <a:t>Staging </a:t>
            </a:r>
            <a:r>
              <a:rPr lang="zh-CN" altLang="en-US" sz="2133" dirty="0">
                <a:solidFill>
                  <a:srgbClr val="1C2B38"/>
                </a:solidFill>
                <a:ea typeface="微软雅黑" panose="020B0503020204020204" pitchFamily="34" charset="-122"/>
              </a:rPr>
              <a:t>功能</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它是分布的</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适用任何工作流程</a:t>
            </a:r>
            <a:endParaRPr lang="en-US" altLang="zh-CN" sz="2133" dirty="0">
              <a:solidFill>
                <a:srgbClr val="1C2B38"/>
              </a:solidFill>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133" dirty="0">
                <a:solidFill>
                  <a:srgbClr val="1C2B38"/>
                </a:solidFill>
                <a:ea typeface="微软雅黑" panose="020B0503020204020204" pitchFamily="34" charset="-122"/>
              </a:rPr>
              <a:t>有 </a:t>
            </a:r>
            <a:r>
              <a:rPr lang="en-US" altLang="zh-CN" sz="2133" dirty="0" err="1">
                <a:solidFill>
                  <a:srgbClr val="1C2B38"/>
                </a:solidFill>
                <a:ea typeface="微软雅黑" panose="020B0503020204020204" pitchFamily="34" charset="-122"/>
              </a:rPr>
              <a:t>Github</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、码云，等</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5264293"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的优势</a:t>
            </a:r>
          </a:p>
        </p:txBody>
      </p:sp>
      <p:pic>
        <p:nvPicPr>
          <p:cNvPr id="5122" name="Picture 2" descr="http://luoleiorg.b0.upaiyun.com/wp-image/2013/09/git_wallpaper_clean_by_black_pixel-d5wmjnw.jpg"/>
          <p:cNvPicPr>
            <a:picLocks noChangeAspect="1" noChangeArrowheads="1"/>
          </p:cNvPicPr>
          <p:nvPr/>
        </p:nvPicPr>
        <p:blipFill rotWithShape="1">
          <a:blip r:embed="rId3">
            <a:extLst>
              <a:ext uri="{28A0092B-C50C-407E-A947-70E740481C1C}">
                <a14:useLocalDpi xmlns:a14="http://schemas.microsoft.com/office/drawing/2010/main" val="0"/>
              </a:ext>
            </a:extLst>
          </a:blip>
          <a:srcRect l="27114" r="28590"/>
          <a:stretch/>
        </p:blipFill>
        <p:spPr bwMode="auto">
          <a:xfrm>
            <a:off x="839416" y="1423790"/>
            <a:ext cx="3240360" cy="4572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13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60</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61</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63</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64</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65</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66</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67</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68</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69</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7</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本地版本控制</a:t>
            </a:r>
          </a:p>
        </p:txBody>
      </p:sp>
      <p:pic>
        <p:nvPicPr>
          <p:cNvPr id="7170" name="Picture 2" descr="https://git-scm.com/book/en/v2/images/loc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331866"/>
            <a:ext cx="5744567" cy="490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934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70</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71</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72</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8</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集中版本控制</a:t>
            </a:r>
          </a:p>
        </p:txBody>
      </p:sp>
      <p:pic>
        <p:nvPicPr>
          <p:cNvPr id="7" name="Picture 2" descr="集中化的版本控制图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329801"/>
            <a:ext cx="7056784" cy="490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31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9</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0" y="440667"/>
            <a:ext cx="4184173"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分布版本控制</a:t>
            </a:r>
          </a:p>
        </p:txBody>
      </p:sp>
      <p:pic>
        <p:nvPicPr>
          <p:cNvPr id="8196" name="Picture 4" descr="分布式版本控制图解"/>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808" y="745537"/>
            <a:ext cx="4664050" cy="558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9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12056</TotalTime>
  <Words>2355</Words>
  <Application>Microsoft Office PowerPoint</Application>
  <PresentationFormat>宽屏</PresentationFormat>
  <Paragraphs>501</Paragraphs>
  <Slides>74</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74</vt:i4>
      </vt:variant>
    </vt:vector>
  </HeadingPairs>
  <TitlesOfParts>
    <vt:vector size="83" baseType="lpstr">
      <vt:lpstr>Arial Unicode MS</vt:lpstr>
      <vt:lpstr>等线</vt:lpstr>
      <vt:lpstr>宋体</vt:lpstr>
      <vt:lpstr>微软雅黑</vt:lpstr>
      <vt:lpstr>Arial</vt:lpstr>
      <vt:lpstr>Calibri</vt:lpstr>
      <vt:lpstr>Courier New</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王顶</cp:lastModifiedBy>
  <cp:revision>136</cp:revision>
  <dcterms:created xsi:type="dcterms:W3CDTF">2016-08-24T11:19:54Z</dcterms:created>
  <dcterms:modified xsi:type="dcterms:W3CDTF">2017-02-02T07:31:15Z</dcterms:modified>
</cp:coreProperties>
</file>